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271" r:id="rId2"/>
    <p:sldId id="258" r:id="rId3"/>
    <p:sldId id="272" r:id="rId4"/>
    <p:sldId id="274" r:id="rId5"/>
    <p:sldId id="273" r:id="rId6"/>
    <p:sldId id="259" r:id="rId7"/>
    <p:sldId id="275" r:id="rId8"/>
    <p:sldId id="276" r:id="rId9"/>
    <p:sldId id="277" r:id="rId10"/>
    <p:sldId id="312" r:id="rId11"/>
    <p:sldId id="300" r:id="rId12"/>
    <p:sldId id="278" r:id="rId13"/>
    <p:sldId id="279" r:id="rId14"/>
    <p:sldId id="314" r:id="rId15"/>
    <p:sldId id="301" r:id="rId16"/>
    <p:sldId id="269" r:id="rId17"/>
    <p:sldId id="303" r:id="rId18"/>
    <p:sldId id="305" r:id="rId19"/>
    <p:sldId id="306" r:id="rId20"/>
    <p:sldId id="308" r:id="rId21"/>
    <p:sldId id="282" r:id="rId22"/>
    <p:sldId id="307" r:id="rId23"/>
    <p:sldId id="309" r:id="rId24"/>
    <p:sldId id="310" r:id="rId25"/>
    <p:sldId id="311" r:id="rId26"/>
    <p:sldId id="283" r:id="rId27"/>
    <p:sldId id="284" r:id="rId28"/>
    <p:sldId id="295" r:id="rId29"/>
    <p:sldId id="288" r:id="rId30"/>
    <p:sldId id="285" r:id="rId31"/>
    <p:sldId id="280" r:id="rId32"/>
    <p:sldId id="313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95821" autoAdjust="0"/>
  </p:normalViewPr>
  <p:slideViewPr>
    <p:cSldViewPr>
      <p:cViewPr varScale="1">
        <p:scale>
          <a:sx n="63" d="100"/>
          <a:sy n="63" d="100"/>
        </p:scale>
        <p:origin x="17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%20ivan%20reinoso\OneDrive\Documents\Planilha%20de%20Coleta%20de%20Dados%20HAS%20e%20DM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%20ivan%20reinoso\OneDrive\Documents\Planilha%20de%20Coleta%20de%20Dados%20HAS%20e%20DM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OneDrive\Documents\Planilha%20de%20Coleta%20de%20Dados%20HAS%20e%20DM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\OneDrive\Documents\Planilha%20de%20Coleta%20de%20Dados%20HAS%20e%20DM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688524590163935E-2"/>
          <c:y val="0.20879195567177367"/>
          <c:w val="0.94057377049180324"/>
          <c:h val="0.68132111850789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 Hipertensão Arterial Sistêmica na unidade de saúde</c:v>
                </c:pt>
              </c:strCache>
            </c:strRef>
          </c:tx>
          <c:spPr>
            <a:solidFill>
              <a:srgbClr val="558E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0.33507853403141363</c:v>
                </c:pt>
                <c:pt idx="1">
                  <c:v>0.69633507853403143</c:v>
                </c:pt>
                <c:pt idx="2">
                  <c:v>0.93193717277486909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17145744"/>
        <c:axId val="217140648"/>
      </c:barChart>
      <c:catAx>
        <c:axId val="21714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7140648"/>
        <c:crosses val="autoZero"/>
        <c:auto val="1"/>
        <c:lblAlgn val="ctr"/>
        <c:lblOffset val="100"/>
        <c:noMultiLvlLbl val="0"/>
      </c:catAx>
      <c:valAx>
        <c:axId val="21714064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2171457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661047633333507E-2"/>
          <c:y val="0.20430179037085003"/>
          <c:w val="0.94067893922857693"/>
          <c:h val="0.68817445177549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Pprograma de Atenção à Diabetes Mellitus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0.45714285714285713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17146528"/>
        <c:axId val="217146920"/>
      </c:barChart>
      <c:catAx>
        <c:axId val="21714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7146920"/>
        <c:crosses val="autoZero"/>
        <c:auto val="1"/>
        <c:lblAlgn val="ctr"/>
        <c:lblOffset val="100"/>
        <c:noMultiLvlLbl val="0"/>
      </c:catAx>
      <c:valAx>
        <c:axId val="21714692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2171465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83388434628163E-2"/>
          <c:y val="0.20664243874401583"/>
          <c:w val="0.94375192006819675"/>
          <c:h val="0.6826580565650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pessoas com hipertensão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0.40625</c:v>
                </c:pt>
                <c:pt idx="1">
                  <c:v>0.74436090225563911</c:v>
                </c:pt>
                <c:pt idx="2">
                  <c:v>0.9662921348314607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17141432"/>
        <c:axId val="217142608"/>
      </c:barChart>
      <c:catAx>
        <c:axId val="21714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7142608"/>
        <c:crosses val="autoZero"/>
        <c:auto val="1"/>
        <c:lblAlgn val="ctr"/>
        <c:lblOffset val="100"/>
        <c:noMultiLvlLbl val="0"/>
      </c:catAx>
      <c:valAx>
        <c:axId val="217142608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2171414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23761288220176E-2"/>
          <c:y val="0.20817843866171004"/>
          <c:w val="0.93952582883984037"/>
          <c:h val="0.6802973977695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Indicadores!$R$20</c:f>
              <c:strCache>
                <c:ptCount val="1"/>
                <c:pt idx="0">
                  <c:v>Proporção de pessoas com diabetes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Indicadores!$S$19:$U$19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Indicadores!$S$20:$U$20</c:f>
              <c:numCache>
                <c:formatCode>0.0%</c:formatCode>
                <c:ptCount val="3"/>
                <c:pt idx="0">
                  <c:v>0.6875</c:v>
                </c:pt>
                <c:pt idx="1">
                  <c:v>0.91428571428571426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50307560"/>
        <c:axId val="250309912"/>
      </c:barChart>
      <c:catAx>
        <c:axId val="250307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0309912"/>
        <c:crosses val="autoZero"/>
        <c:auto val="1"/>
        <c:lblAlgn val="ctr"/>
        <c:lblOffset val="100"/>
        <c:noMultiLvlLbl val="0"/>
      </c:catAx>
      <c:valAx>
        <c:axId val="250309912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2503075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2661D-088B-49DB-90DA-ACB63739AFF8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30537-9D4D-4CEC-8E95-D2879EACAD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74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F5E414-6189-4518-A406-548C155129A0}" type="datetimeFigureOut">
              <a:rPr lang="pt-BR" smtClean="0"/>
              <a:pPr/>
              <a:t>04/04/2016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180709-6D80-4948-8A74-DC8A28C882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132856"/>
            <a:ext cx="8534400" cy="1623048"/>
          </a:xfrm>
        </p:spPr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31179" y="4437112"/>
            <a:ext cx="7829253" cy="1551040"/>
          </a:xfrm>
          <a:prstGeom prst="rect">
            <a:avLst/>
          </a:prstGeom>
        </p:spPr>
        <p:txBody>
          <a:bodyPr vert="horz" anchor="b">
            <a:normAutofit fontScale="6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Especializando: </a:t>
            </a:r>
            <a:r>
              <a:rPr lang="pt-BR" sz="2200" b="1" dirty="0" smtClean="0">
                <a:solidFill>
                  <a:srgbClr val="002060"/>
                </a:solidFill>
                <a:latin typeface="+mj-lt"/>
              </a:rPr>
              <a:t>Manuel Ivan </a:t>
            </a:r>
            <a:r>
              <a:rPr lang="pt-BR" sz="2200" b="1" dirty="0" err="1" smtClean="0">
                <a:solidFill>
                  <a:srgbClr val="002060"/>
                </a:solidFill>
                <a:latin typeface="+mj-lt"/>
              </a:rPr>
              <a:t>Reinoso</a:t>
            </a:r>
            <a:r>
              <a:rPr lang="pt-BR" sz="2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pt-BR" sz="2200" b="1" dirty="0" err="1" smtClean="0">
                <a:solidFill>
                  <a:srgbClr val="002060"/>
                </a:solidFill>
                <a:latin typeface="+mj-lt"/>
              </a:rPr>
              <a:t>Cobley</a:t>
            </a: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Orientadora: Catiuscie Cabreira da </a:t>
            </a:r>
            <a:r>
              <a:rPr lang="pt-BR" sz="2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Silva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2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Co-orientadora</a:t>
            </a: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pt-B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Chandr</a:t>
            </a:r>
            <a:r>
              <a:rPr lang="pt-BR" sz="2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 Lima Maciel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51520" y="-91440"/>
            <a:ext cx="8707720" cy="1970891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</a:t>
            </a:r>
            <a:r>
              <a:rPr lang="pt-BR" sz="33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Aberta do SUS - UNASUS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 Federal de Pelotas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7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Especialização em Saúde da Família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7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7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TURMA 9</a:t>
            </a: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3" descr="logo1_100_f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02233" cy="11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403648" cy="91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631179" y="2655184"/>
            <a:ext cx="82670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 smtClean="0"/>
              <a:t>MELHORIA DA ATENÇÃO ÀS PESSOAS COM HIPERTENSÃO</a:t>
            </a:r>
          </a:p>
          <a:p>
            <a:pPr algn="ctr">
              <a:lnSpc>
                <a:spcPct val="150000"/>
              </a:lnSpc>
            </a:pPr>
            <a:r>
              <a:rPr lang="pt-BR" sz="2000" b="1" dirty="0" smtClean="0"/>
              <a:t> ARTERIAL SISTÊMICA E/OU DIABETES MELLITUS NA UBS</a:t>
            </a:r>
          </a:p>
          <a:p>
            <a:pPr algn="ctr">
              <a:lnSpc>
                <a:spcPct val="150000"/>
              </a:lnSpc>
            </a:pPr>
            <a:r>
              <a:rPr lang="pt-BR" sz="2000" b="1" dirty="0" smtClean="0"/>
              <a:t> ANTÔNIO ALVES CAVALCANTE, ASSIS BRASIL/AC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SzPct val="75000"/>
              <a:buFont typeface="Wingdings" panose="05000000000000000000" pitchFamily="2" charset="2"/>
              <a:buChar char="Ø"/>
            </a:pPr>
            <a:r>
              <a:rPr lang="pt-BR" b="1" u="sng" dirty="0" smtClean="0">
                <a:latin typeface="Garamond" panose="02020404030301010803" pitchFamily="18" charset="0"/>
              </a:rPr>
              <a:t>Engajamento Público:</a:t>
            </a:r>
            <a:r>
              <a:rPr lang="pt-BR" b="1" dirty="0" smtClean="0">
                <a:latin typeface="Garamond" panose="02020404030301010803" pitchFamily="18" charset="0"/>
              </a:rPr>
              <a:t> </a:t>
            </a:r>
            <a:r>
              <a:rPr lang="pt-BR" sz="2000" dirty="0" smtClean="0"/>
              <a:t>Informamos a </a:t>
            </a:r>
            <a:r>
              <a:rPr lang="pt-BR" sz="2000" dirty="0"/>
              <a:t>comunidade sobre a </a:t>
            </a:r>
            <a:r>
              <a:rPr lang="pt-BR" sz="2000" dirty="0" smtClean="0"/>
              <a:t> existência </a:t>
            </a:r>
            <a:r>
              <a:rPr lang="pt-BR" sz="2000" dirty="0"/>
              <a:t>do Programa de Atenção à </a:t>
            </a:r>
            <a:r>
              <a:rPr lang="pt-BR" sz="2000" dirty="0" smtClean="0"/>
              <a:t>HAS e DM </a:t>
            </a:r>
            <a:r>
              <a:rPr lang="pt-BR" sz="2000" dirty="0"/>
              <a:t>da </a:t>
            </a:r>
            <a:r>
              <a:rPr lang="pt-BR" sz="2000" dirty="0" smtClean="0"/>
              <a:t>UBS, sobre a importância de verificar a pressão arterial a </a:t>
            </a:r>
            <a:r>
              <a:rPr lang="pt-BR" sz="2000" dirty="0"/>
              <a:t>partir dos 18 anos, pelo menos, </a:t>
            </a:r>
            <a:r>
              <a:rPr lang="pt-BR" sz="2000" dirty="0" smtClean="0"/>
              <a:t>anualmente; sobre </a:t>
            </a:r>
            <a:r>
              <a:rPr lang="pt-BR" sz="2000" dirty="0"/>
              <a:t>a importância do rastreamento para DM em adultos com pressão arterial sustentada maior que 135/80 </a:t>
            </a:r>
            <a:r>
              <a:rPr lang="pt-BR" sz="2000" dirty="0" smtClean="0"/>
              <a:t>mmHg e sobre </a:t>
            </a:r>
            <a:r>
              <a:rPr lang="pt-BR" sz="2000" dirty="0"/>
              <a:t>os fatores de risco para o desenvolvimento de hipertensão e </a:t>
            </a:r>
            <a:r>
              <a:rPr lang="pt-BR" sz="2000" dirty="0" smtClean="0"/>
              <a:t>diabetes.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u="sng" dirty="0" smtClean="0"/>
              <a:t>Qualificação </a:t>
            </a:r>
            <a:r>
              <a:rPr lang="pt-BR" sz="2000" b="1" u="sng" dirty="0"/>
              <a:t>da Prática </a:t>
            </a:r>
            <a:r>
              <a:rPr lang="pt-BR" sz="2000" b="1" u="sng" dirty="0" smtClean="0"/>
              <a:t>Clínica:</a:t>
            </a:r>
            <a:r>
              <a:rPr lang="pt-BR" sz="2000" dirty="0" smtClean="0"/>
              <a:t> Capacitamos </a:t>
            </a:r>
            <a:r>
              <a:rPr lang="pt-BR" sz="2000" dirty="0"/>
              <a:t>os ACS para o cadastramento e atualização da população da área da </a:t>
            </a:r>
            <a:r>
              <a:rPr lang="pt-BR" sz="2000" dirty="0" smtClean="0"/>
              <a:t>UBS, para </a:t>
            </a:r>
            <a:r>
              <a:rPr lang="pt-BR" sz="2000" dirty="0"/>
              <a:t>verificação da pressão arterial de forma criteriosa, incluindo uso adequado do </a:t>
            </a:r>
            <a:r>
              <a:rPr lang="pt-BR" sz="2000" dirty="0" smtClean="0"/>
              <a:t>manguito, para </a:t>
            </a:r>
            <a:r>
              <a:rPr lang="pt-BR" sz="2000" dirty="0"/>
              <a:t>realização do hemoglicoteste em adultos com pressão arterial sustentada maior que 135/80 mmHg.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888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2060"/>
                </a:solidFill>
              </a:rPr>
              <a:t>Capacitação da equipe</a:t>
            </a: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621446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34400" cy="758952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Atividades na comunidade</a:t>
            </a:r>
            <a:endParaRPr lang="pt-B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4104456" cy="3340968"/>
          </a:xfrm>
          <a:prstGeom prst="rect">
            <a:avLst/>
          </a:prstGeom>
        </p:spPr>
      </p:pic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60848"/>
            <a:ext cx="4139208" cy="334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Visitas domiciliares (localidades distantes)/ buscas ativas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628800"/>
            <a:ext cx="4027172" cy="3264892"/>
          </a:xfrm>
          <a:prstGeom prst="rect">
            <a:avLst/>
          </a:prstGeom>
        </p:spPr>
      </p:pic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76" y="1627262"/>
            <a:ext cx="4144476" cy="3264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2060"/>
                </a:solidFill>
              </a:rPr>
              <a:t>Atendimentos em áreas distantes</a:t>
            </a: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14264"/>
            <a:ext cx="3816424" cy="2443371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14264"/>
            <a:ext cx="2578348" cy="2072466"/>
          </a:xfrm>
          <a:prstGeom prst="rect">
            <a:avLst/>
          </a:prstGeom>
        </p:spPr>
      </p:pic>
      <p:pic>
        <p:nvPicPr>
          <p:cNvPr id="6" name="Imagem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346" y="1412776"/>
            <a:ext cx="3819676" cy="2376264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20788"/>
            <a:ext cx="1872208" cy="249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96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929028" y="-32779"/>
            <a:ext cx="2197696" cy="6206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863134" y="1988840"/>
          <a:ext cx="7186191" cy="3846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79784" y="0"/>
            <a:ext cx="676875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Objetivo 1. Ampliar a cobertura das pessoas com </a:t>
            </a:r>
            <a:r>
              <a:rPr lang="pt-BR" b="1" dirty="0" smtClean="0"/>
              <a:t>HAS </a:t>
            </a:r>
            <a:r>
              <a:rPr lang="pt-BR" b="1" dirty="0"/>
              <a:t>e/ou </a:t>
            </a:r>
            <a:r>
              <a:rPr lang="pt-BR" b="1" dirty="0" smtClean="0"/>
              <a:t>DM</a:t>
            </a:r>
            <a:endParaRPr lang="pt-BR" dirty="0"/>
          </a:p>
          <a:p>
            <a:r>
              <a:rPr lang="pt-BR" b="1" dirty="0"/>
              <a:t>Meta 1.1 Cadastrar 100% das pessoas com </a:t>
            </a:r>
            <a:r>
              <a:rPr lang="pt-BR" b="1" dirty="0" smtClean="0"/>
              <a:t>HIPERTENSÃO </a:t>
            </a:r>
            <a:r>
              <a:rPr lang="pt-BR" b="1" dirty="0"/>
              <a:t>no Programa </a:t>
            </a:r>
            <a:endParaRPr lang="pt-BR" b="1" dirty="0" smtClean="0"/>
          </a:p>
          <a:p>
            <a:r>
              <a:rPr lang="pt-BR" b="1" dirty="0" smtClean="0"/>
              <a:t>de </a:t>
            </a:r>
            <a:r>
              <a:rPr lang="pt-BR" b="1" dirty="0"/>
              <a:t>Atenção a </a:t>
            </a:r>
            <a:r>
              <a:rPr lang="pt-BR" b="1" dirty="0" smtClean="0"/>
              <a:t>HAS e </a:t>
            </a:r>
            <a:r>
              <a:rPr lang="pt-BR" b="1" dirty="0"/>
              <a:t>a </a:t>
            </a:r>
            <a:r>
              <a:rPr lang="pt-BR" b="1" dirty="0" smtClean="0"/>
              <a:t>DM da </a:t>
            </a:r>
            <a:r>
              <a:rPr lang="pt-BR" b="1" dirty="0"/>
              <a:t>UBS.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43608" y="2204864"/>
            <a:ext cx="1497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Mês 1= 64</a:t>
            </a:r>
          </a:p>
          <a:p>
            <a:r>
              <a:rPr lang="pt-BR" b="1" dirty="0" smtClean="0"/>
              <a:t>Mês 2= 133</a:t>
            </a:r>
          </a:p>
          <a:p>
            <a:r>
              <a:rPr lang="pt-BR" b="1" dirty="0" smtClean="0"/>
              <a:t>Mês 3= 178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429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929028" y="-32779"/>
            <a:ext cx="2197696" cy="6206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7504" y="8486"/>
            <a:ext cx="691276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Objetivo 1. Ampliar a cobertura das pessoas com </a:t>
            </a:r>
            <a:r>
              <a:rPr lang="pt-BR" b="1" dirty="0" smtClean="0"/>
              <a:t>HAS </a:t>
            </a:r>
            <a:r>
              <a:rPr lang="pt-BR" b="1" dirty="0"/>
              <a:t>e/ou </a:t>
            </a:r>
            <a:r>
              <a:rPr lang="pt-BR" b="1" dirty="0" smtClean="0"/>
              <a:t>DM</a:t>
            </a:r>
            <a:endParaRPr lang="pt-BR" dirty="0"/>
          </a:p>
          <a:p>
            <a:r>
              <a:rPr lang="pt-BR" b="1" dirty="0"/>
              <a:t>Meta </a:t>
            </a:r>
            <a:r>
              <a:rPr lang="pt-BR" b="1" dirty="0" smtClean="0"/>
              <a:t>1.2 </a:t>
            </a:r>
            <a:r>
              <a:rPr lang="pt-BR" b="1" dirty="0"/>
              <a:t>Cadastrar 100% das pessoas com </a:t>
            </a:r>
            <a:r>
              <a:rPr lang="pt-BR" b="1" dirty="0" smtClean="0"/>
              <a:t>DIABETES </a:t>
            </a:r>
            <a:r>
              <a:rPr lang="pt-BR" b="1" dirty="0"/>
              <a:t>no Programa </a:t>
            </a:r>
            <a:endParaRPr lang="pt-BR" b="1" dirty="0" smtClean="0"/>
          </a:p>
          <a:p>
            <a:r>
              <a:rPr lang="pt-BR" b="1" dirty="0" smtClean="0"/>
              <a:t>de </a:t>
            </a:r>
            <a:r>
              <a:rPr lang="pt-BR" b="1" dirty="0"/>
              <a:t>Atenção a </a:t>
            </a:r>
            <a:r>
              <a:rPr lang="pt-BR" b="1" dirty="0" smtClean="0"/>
              <a:t>HAS e </a:t>
            </a:r>
            <a:r>
              <a:rPr lang="pt-BR" b="1" dirty="0"/>
              <a:t>a </a:t>
            </a:r>
            <a:r>
              <a:rPr lang="pt-BR" b="1" dirty="0" smtClean="0"/>
              <a:t>DM da </a:t>
            </a:r>
            <a:r>
              <a:rPr lang="pt-BR" b="1" dirty="0"/>
              <a:t>UBS. 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9306976"/>
              </p:ext>
            </p:extLst>
          </p:nvPr>
        </p:nvGraphicFramePr>
        <p:xfrm>
          <a:off x="446831" y="1989511"/>
          <a:ext cx="8050287" cy="4140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3568" y="2213340"/>
            <a:ext cx="1385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Mês 1= 32</a:t>
            </a:r>
          </a:p>
          <a:p>
            <a:r>
              <a:rPr lang="pt-BR" b="1" dirty="0" smtClean="0"/>
              <a:t>Mês 2= 70</a:t>
            </a:r>
          </a:p>
          <a:p>
            <a:r>
              <a:rPr lang="pt-BR" b="1" dirty="0" smtClean="0"/>
              <a:t>Mês 3= 70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324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35696" y="352305"/>
            <a:ext cx="5544616" cy="6206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361" y="80385"/>
            <a:ext cx="674951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16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Objetivo 2. Melhorar a qualidade da atenção das pessoas com hipertensão e/ou diabetes.</a:t>
            </a:r>
            <a:endParaRPr lang="pt-BR" sz="2000" dirty="0"/>
          </a:p>
          <a:p>
            <a:r>
              <a:rPr lang="pt-BR" sz="2000" b="1" dirty="0"/>
              <a:t>Meta 2.1 Realizar exame clínico apropriado em 100% das pessoas com hipertensão </a:t>
            </a:r>
            <a:endParaRPr lang="pt-BR" sz="2000" b="1" dirty="0" smtClean="0"/>
          </a:p>
          <a:p>
            <a:r>
              <a:rPr lang="pt-BR" sz="2000" b="1" dirty="0"/>
              <a:t>Meta . 2.2: Realizar exame clínico apropriado em 100% das pessoas com diabetes.</a:t>
            </a:r>
            <a:endParaRPr lang="pt-BR" sz="2000" dirty="0"/>
          </a:p>
          <a:p>
            <a:pPr marL="0" indent="0">
              <a:buNone/>
            </a:pPr>
            <a:endParaRPr lang="pt-BR" sz="18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>
                <a:cs typeface="Arial" panose="020B0604020202020204" pitchFamily="34" charset="0"/>
              </a:rPr>
              <a:t>Mês 1=64 </a:t>
            </a:r>
            <a:r>
              <a:rPr lang="pt-BR" sz="2000" dirty="0">
                <a:cs typeface="Arial" panose="020B0604020202020204" pitchFamily="34" charset="0"/>
              </a:rPr>
              <a:t>(100%) </a:t>
            </a:r>
            <a:r>
              <a:rPr lang="pt-BR" sz="2000" dirty="0" smtClean="0">
                <a:cs typeface="Arial" panose="020B0604020202020204" pitchFamily="34" charset="0"/>
              </a:rPr>
              <a:t> usuários com HAS e 32 (100%) usuários com DM</a:t>
            </a:r>
          </a:p>
          <a:p>
            <a:pPr marL="0" indent="0">
              <a:buNone/>
            </a:pPr>
            <a:endParaRPr lang="pt-BR" sz="2000" dirty="0" smtClean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>
                <a:cs typeface="Arial" panose="020B0604020202020204" pitchFamily="34" charset="0"/>
              </a:rPr>
              <a:t>Mês 2=133 </a:t>
            </a:r>
            <a:r>
              <a:rPr lang="pt-BR" sz="2000" dirty="0">
                <a:cs typeface="Arial" panose="020B0604020202020204" pitchFamily="34" charset="0"/>
              </a:rPr>
              <a:t>(100%) </a:t>
            </a:r>
            <a:r>
              <a:rPr lang="pt-BR" sz="2000" dirty="0" smtClean="0">
                <a:cs typeface="Arial" panose="020B0604020202020204" pitchFamily="34" charset="0"/>
              </a:rPr>
              <a:t>usuários com HAS e 70 </a:t>
            </a:r>
            <a:r>
              <a:rPr lang="pt-BR" sz="2000" dirty="0">
                <a:cs typeface="Arial" panose="020B0604020202020204" pitchFamily="34" charset="0"/>
              </a:rPr>
              <a:t>(100%) </a:t>
            </a:r>
            <a:r>
              <a:rPr lang="pt-BR" sz="2000" dirty="0" smtClean="0">
                <a:cs typeface="Arial" panose="020B0604020202020204" pitchFamily="34" charset="0"/>
              </a:rPr>
              <a:t>usuários com DM</a:t>
            </a:r>
          </a:p>
          <a:p>
            <a:pPr marL="0" indent="0">
              <a:buNone/>
            </a:pPr>
            <a:endParaRPr lang="pt-BR" sz="2000" dirty="0" smtClean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>
                <a:cs typeface="Arial" panose="020B0604020202020204" pitchFamily="34" charset="0"/>
              </a:rPr>
              <a:t>Mês 3=178 </a:t>
            </a:r>
            <a:r>
              <a:rPr lang="pt-BR" sz="2000" dirty="0">
                <a:cs typeface="Arial" panose="020B0604020202020204" pitchFamily="34" charset="0"/>
              </a:rPr>
              <a:t>(100%) </a:t>
            </a:r>
            <a:r>
              <a:rPr lang="pt-BR" sz="2000" dirty="0" smtClean="0">
                <a:cs typeface="Arial" panose="020B0604020202020204" pitchFamily="34" charset="0"/>
              </a:rPr>
              <a:t> usuários com HAS e 70 </a:t>
            </a:r>
            <a:r>
              <a:rPr lang="pt-BR" sz="2000" dirty="0">
                <a:cs typeface="Arial" panose="020B0604020202020204" pitchFamily="34" charset="0"/>
              </a:rPr>
              <a:t>(100%) </a:t>
            </a:r>
            <a:r>
              <a:rPr lang="pt-BR" sz="2000" dirty="0" smtClean="0">
                <a:cs typeface="Arial" panose="020B0604020202020204" pitchFamily="34" charset="0"/>
              </a:rPr>
              <a:t>usuários com DM   </a:t>
            </a:r>
            <a:endParaRPr lang="pt-BR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123728" y="382507"/>
            <a:ext cx="5040560" cy="6206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-12256"/>
            <a:ext cx="72345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503920" cy="4572000"/>
          </a:xfrm>
        </p:spPr>
        <p:txBody>
          <a:bodyPr>
            <a:normAutofit/>
          </a:bodyPr>
          <a:lstStyle/>
          <a:p>
            <a:r>
              <a:rPr lang="pt-BR" sz="1800" b="1" dirty="0"/>
              <a:t>Objetivo . Melhorar a qualidade da atenção das pessoas com hipertensão e/ou diabetes.</a:t>
            </a:r>
            <a:endParaRPr lang="pt-BR" sz="1800" dirty="0"/>
          </a:p>
          <a:p>
            <a:r>
              <a:rPr lang="pt-BR" sz="1800" b="1" dirty="0"/>
              <a:t>Meta  2.3: Realizar exame dos pés em 100% das pessoas com diabetes a cada 3 meses (palpação dos pulsos tibial posterior e pedioso e medida da sensibilidade</a:t>
            </a:r>
            <a:r>
              <a:rPr lang="pt-BR" sz="1800" b="1" dirty="0" smtClean="0"/>
              <a:t>.</a:t>
            </a:r>
          </a:p>
          <a:p>
            <a:endParaRPr lang="pt-B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Arial" panose="020B0604020202020204" pitchFamily="34" charset="0"/>
              </a:rPr>
              <a:t>Mês </a:t>
            </a:r>
            <a:r>
              <a:rPr lang="pt-BR" sz="2000" dirty="0" smtClean="0">
                <a:cs typeface="Arial" panose="020B0604020202020204" pitchFamily="34" charset="0"/>
              </a:rPr>
              <a:t>1= </a:t>
            </a:r>
            <a:r>
              <a:rPr lang="pt-BR" sz="2000" dirty="0">
                <a:cs typeface="Arial" panose="020B0604020202020204" pitchFamily="34" charset="0"/>
              </a:rPr>
              <a:t>32 (100%) usuários com DM</a:t>
            </a:r>
          </a:p>
          <a:p>
            <a:pPr marL="0" indent="0">
              <a:buNone/>
            </a:pPr>
            <a:endParaRPr lang="pt-BR" sz="20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Arial" panose="020B0604020202020204" pitchFamily="34" charset="0"/>
              </a:rPr>
              <a:t>Mês </a:t>
            </a:r>
            <a:r>
              <a:rPr lang="pt-BR" sz="2000" dirty="0" smtClean="0">
                <a:cs typeface="Arial" panose="020B0604020202020204" pitchFamily="34" charset="0"/>
              </a:rPr>
              <a:t>2=70 </a:t>
            </a:r>
            <a:r>
              <a:rPr lang="pt-BR" sz="2000" dirty="0">
                <a:cs typeface="Arial" panose="020B0604020202020204" pitchFamily="34" charset="0"/>
              </a:rPr>
              <a:t>(100%) usuários com DM</a:t>
            </a:r>
          </a:p>
          <a:p>
            <a:pPr marL="0" indent="0">
              <a:buNone/>
            </a:pPr>
            <a:endParaRPr lang="pt-BR" sz="20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Arial" panose="020B0604020202020204" pitchFamily="34" charset="0"/>
              </a:rPr>
              <a:t>Mês </a:t>
            </a:r>
            <a:r>
              <a:rPr lang="pt-BR" sz="2000" dirty="0" smtClean="0">
                <a:cs typeface="Arial" panose="020B0604020202020204" pitchFamily="34" charset="0"/>
              </a:rPr>
              <a:t>3=70 </a:t>
            </a:r>
            <a:r>
              <a:rPr lang="pt-BR" sz="2000" dirty="0">
                <a:cs typeface="Arial" panose="020B0604020202020204" pitchFamily="34" charset="0"/>
              </a:rPr>
              <a:t>(100%) usuários com DM   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38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929028" y="-32779"/>
            <a:ext cx="2197696" cy="6206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0"/>
            <a:ext cx="6956859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Objetivo </a:t>
            </a:r>
            <a:r>
              <a:rPr lang="pt-BR" b="1" dirty="0" smtClean="0"/>
              <a:t>. </a:t>
            </a:r>
            <a:r>
              <a:rPr lang="pt-BR" b="1" dirty="0"/>
              <a:t>2</a:t>
            </a:r>
            <a:r>
              <a:rPr lang="pt-BR" b="1" dirty="0" smtClean="0"/>
              <a:t> </a:t>
            </a:r>
            <a:r>
              <a:rPr lang="pt-BR" b="1" dirty="0"/>
              <a:t>Melhorar a qualidade da atenção das pessoas com hipertensão e/ou diabetes</a:t>
            </a:r>
            <a:r>
              <a:rPr lang="pt-BR" b="1" dirty="0" smtClean="0"/>
              <a:t>.</a:t>
            </a:r>
          </a:p>
          <a:p>
            <a:r>
              <a:rPr lang="pt-BR" b="1" dirty="0"/>
              <a:t>Meta . 2.4: Garantir a 100% das pessoas com hipertensão a realização de exames complementares em dia de acordo com o protocolo</a:t>
            </a:r>
            <a:r>
              <a:rPr lang="pt-BR" b="1" dirty="0" smtClean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Mês 1=40,6%</a:t>
            </a:r>
          </a:p>
          <a:p>
            <a:pPr marL="0" indent="0">
              <a:buNone/>
            </a:pPr>
            <a:r>
              <a:rPr lang="pt-BR" sz="2000" dirty="0"/>
              <a:t>Mês 2=74,4%</a:t>
            </a:r>
          </a:p>
          <a:p>
            <a:pPr marL="0" indent="0">
              <a:buNone/>
            </a:pPr>
            <a:r>
              <a:rPr lang="pt-BR" sz="2000" dirty="0"/>
              <a:t>Mês 3=96,6% </a:t>
            </a:r>
          </a:p>
          <a:p>
            <a:pPr marL="0" indent="0">
              <a:buNone/>
            </a:pPr>
            <a:endParaRPr lang="pt-BR" sz="2000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546654011"/>
              </p:ext>
            </p:extLst>
          </p:nvPr>
        </p:nvGraphicFramePr>
        <p:xfrm>
          <a:off x="2123728" y="1628800"/>
          <a:ext cx="6775728" cy="500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0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836712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2000" y="1556792"/>
            <a:ext cx="8503920" cy="45720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200" dirty="0" smtClean="0"/>
              <a:t>As doenças crônicas não transmissíveis, como </a:t>
            </a:r>
            <a:r>
              <a:rPr lang="pt-BR" sz="2200" b="1" dirty="0" smtClean="0"/>
              <a:t>Hipertensão Arterial Sistêmica (HAS) e Diabetes Mellitus (DM),</a:t>
            </a:r>
            <a:r>
              <a:rPr lang="pt-BR" sz="2200" dirty="0" smtClean="0"/>
              <a:t> representam </a:t>
            </a:r>
            <a:r>
              <a:rPr lang="pt-BR" sz="2200" dirty="0"/>
              <a:t>um dos principais desafios de saúde para o desenvolvimento global nas próximas décadas. </a:t>
            </a:r>
            <a:endParaRPr lang="pt-BR" sz="22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t-BR" sz="22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200" dirty="0" smtClean="0"/>
              <a:t>Ameaçam </a:t>
            </a:r>
            <a:r>
              <a:rPr lang="pt-BR" sz="2200" dirty="0"/>
              <a:t>a qualidade de vida de milhões de pessoas, representam o maior custo para os sistemas de saúde de todo o mundo </a:t>
            </a:r>
            <a:endParaRPr lang="pt-BR" sz="22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t-BR" sz="22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200" dirty="0" smtClean="0"/>
              <a:t>No município Assis Brasil e em especial na </a:t>
            </a:r>
            <a:r>
              <a:rPr lang="pt-BR" sz="2200" b="1" dirty="0" smtClean="0"/>
              <a:t>UBS </a:t>
            </a:r>
            <a:r>
              <a:rPr lang="pt-BR" sz="2200" b="1" dirty="0" err="1" smtClean="0"/>
              <a:t>Antonio</a:t>
            </a:r>
            <a:r>
              <a:rPr lang="pt-BR" sz="2200" b="1" dirty="0" smtClean="0"/>
              <a:t> Alves Cavalcante</a:t>
            </a:r>
            <a:r>
              <a:rPr lang="pt-BR" sz="2200" dirty="0" smtClean="0"/>
              <a:t> a qualidade no atendimento para usuários com HAS e DM era deficiente pela ausência de registros e dados</a:t>
            </a:r>
            <a:r>
              <a:rPr lang="pt-BR" sz="2200" dirty="0"/>
              <a:t> </a:t>
            </a:r>
            <a:r>
              <a:rPr lang="pt-BR" sz="2200" dirty="0" smtClean="0"/>
              <a:t>de  seguimento e acompanhamento  adequado.</a:t>
            </a:r>
          </a:p>
        </p:txBody>
      </p:sp>
    </p:spTree>
    <p:extLst>
      <p:ext uri="{BB962C8B-B14F-4D97-AF65-F5344CB8AC3E}">
        <p14:creationId xmlns:p14="http://schemas.microsoft.com/office/powerpoint/2010/main" val="33503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929028" y="-32779"/>
            <a:ext cx="2197696" cy="6206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-20746" y="18405"/>
            <a:ext cx="706105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/>
              <a:t>Objetivo </a:t>
            </a:r>
            <a:r>
              <a:rPr lang="pt-BR" b="1" dirty="0" smtClean="0"/>
              <a:t>.2</a:t>
            </a:r>
            <a:r>
              <a:rPr lang="pt-BR" b="1" dirty="0"/>
              <a:t>. Melhorar a qualidade da atenção das pessoas com hipertensão e/ou diabetes</a:t>
            </a:r>
            <a:r>
              <a:rPr lang="pt-BR" b="1" dirty="0" smtClean="0"/>
              <a:t>.</a:t>
            </a:r>
            <a:endParaRPr lang="pt-BR" dirty="0"/>
          </a:p>
          <a:p>
            <a:r>
              <a:rPr lang="pt-BR" b="1" dirty="0"/>
              <a:t>Meta </a:t>
            </a:r>
            <a:r>
              <a:rPr lang="pt-BR" b="1" dirty="0" smtClean="0"/>
              <a:t>.</a:t>
            </a:r>
            <a:r>
              <a:rPr lang="pt-BR" b="1" dirty="0"/>
              <a:t> 2.5: Garantir a 100% das pessoas com diabetes a realização de exames complementares em dia de acordo com o </a:t>
            </a:r>
            <a:r>
              <a:rPr lang="pt-BR" b="1" dirty="0" smtClean="0"/>
              <a:t>protocolo.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887957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Mês 1=68,8%</a:t>
            </a:r>
          </a:p>
          <a:p>
            <a:pPr marL="0" indent="0">
              <a:buNone/>
            </a:pPr>
            <a:r>
              <a:rPr lang="pt-BR" sz="2000" dirty="0" smtClean="0"/>
              <a:t>Mês 2=91,4%</a:t>
            </a:r>
          </a:p>
          <a:p>
            <a:pPr marL="0" indent="0">
              <a:buNone/>
            </a:pPr>
            <a:r>
              <a:rPr lang="pt-BR" sz="2000" dirty="0" smtClean="0"/>
              <a:t>Mês 3=100% </a:t>
            </a:r>
            <a:endParaRPr lang="pt-BR" sz="1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100718408"/>
              </p:ext>
            </p:extLst>
          </p:nvPr>
        </p:nvGraphicFramePr>
        <p:xfrm>
          <a:off x="2058696" y="1546917"/>
          <a:ext cx="68407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3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620688"/>
            <a:ext cx="4680520" cy="39208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38328" y="1340768"/>
            <a:ext cx="8805672" cy="5328592"/>
          </a:xfrm>
        </p:spPr>
        <p:txBody>
          <a:bodyPr>
            <a:normAutofit/>
          </a:bodyPr>
          <a:lstStyle/>
          <a:p>
            <a:r>
              <a:rPr lang="pt-BR" sz="2000" b="1" dirty="0"/>
              <a:t>Objetivo 2. Melhorar a qualidade da atenção das pessoas com hipertensão e/ou diabetes.</a:t>
            </a:r>
            <a:endParaRPr lang="pt-BR" sz="2000" dirty="0"/>
          </a:p>
          <a:p>
            <a:r>
              <a:rPr lang="pt-BR" sz="2000" b="1" dirty="0"/>
              <a:t>Meta 2.6: Priorizar a prescrição de medicamentos da farmácia popular para 100% das pessoas com hipertensão cadastradas na unidade de saúde.</a:t>
            </a:r>
            <a:endParaRPr lang="pt-BR" sz="2000" dirty="0"/>
          </a:p>
          <a:p>
            <a:r>
              <a:rPr lang="pt-BR" sz="2000" b="1" dirty="0"/>
              <a:t>Meta 2.7: Priorizar a prescrição de medicamentos da farmácia popular para 100% das pessoas com diabetes cadastradas na unidade de saúde</a:t>
            </a:r>
            <a:r>
              <a:rPr lang="pt-BR" sz="20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Arial" panose="020B0604020202020204" pitchFamily="34" charset="0"/>
              </a:rPr>
              <a:t>Mês 1=64 (100%)  usuários com HAS e 32 (100%) usuários com DM</a:t>
            </a:r>
          </a:p>
          <a:p>
            <a:pPr marL="0" indent="0">
              <a:buNone/>
            </a:pPr>
            <a:endParaRPr lang="pt-BR" sz="20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Arial" panose="020B0604020202020204" pitchFamily="34" charset="0"/>
              </a:rPr>
              <a:t>Mês </a:t>
            </a:r>
            <a:r>
              <a:rPr lang="pt-BR" sz="2000" dirty="0" smtClean="0">
                <a:cs typeface="Arial" panose="020B0604020202020204" pitchFamily="34" charset="0"/>
              </a:rPr>
              <a:t>2=131 </a:t>
            </a:r>
            <a:r>
              <a:rPr lang="pt-BR" sz="2000" dirty="0">
                <a:cs typeface="Arial" panose="020B0604020202020204" pitchFamily="34" charset="0"/>
              </a:rPr>
              <a:t>(100%) usuários com HAS e 70 (100%) usuários com DM</a:t>
            </a:r>
          </a:p>
          <a:p>
            <a:pPr marL="0" indent="0">
              <a:buNone/>
            </a:pPr>
            <a:endParaRPr lang="pt-BR" sz="20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Arial" panose="020B0604020202020204" pitchFamily="34" charset="0"/>
              </a:rPr>
              <a:t>Mês 3=178 (100%)  usuários com HAS e 70 (100%) usuários com DM   </a:t>
            </a:r>
          </a:p>
          <a:p>
            <a:pPr marL="0" indent="0">
              <a:buNone/>
            </a:pPr>
            <a:endParaRPr lang="pt-BR" sz="2000" b="1" dirty="0" smtClean="0"/>
          </a:p>
          <a:p>
            <a:endParaRPr lang="pt-BR" sz="2000" dirty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667276" y="548680"/>
            <a:ext cx="3960440" cy="43602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RESULTADOS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767" y="-32779"/>
            <a:ext cx="69847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503920" cy="4572000"/>
          </a:xfrm>
        </p:spPr>
        <p:txBody>
          <a:bodyPr>
            <a:normAutofit/>
          </a:bodyPr>
          <a:lstStyle/>
          <a:p>
            <a:r>
              <a:rPr lang="pt-BR" sz="2000" b="1" dirty="0"/>
              <a:t>Objetivo 2. Melhorar a qualidade da atenção das pessoas com hipertensão e/ou diabetes.</a:t>
            </a:r>
            <a:endParaRPr lang="pt-BR" sz="2000" dirty="0"/>
          </a:p>
          <a:p>
            <a:r>
              <a:rPr lang="pt-BR" sz="2000" b="1" dirty="0"/>
              <a:t>Meta 2.8: Realizar avaliação da necessidade de atendimento odontológico em 100% das pessoas com hipertensão.</a:t>
            </a:r>
            <a:endParaRPr lang="pt-BR" sz="2000" dirty="0"/>
          </a:p>
          <a:p>
            <a:r>
              <a:rPr lang="pt-BR" sz="2000" b="1" dirty="0"/>
              <a:t>Meta 2.9: Realizar avaliação da necessidade de atendimento odontológico em 100% das pessoas com diabetes</a:t>
            </a:r>
            <a:r>
              <a:rPr lang="pt-BR" sz="2000" b="1" dirty="0" smtClean="0"/>
              <a:t>.</a:t>
            </a:r>
            <a:endParaRPr lang="pt-B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Arial" panose="020B0604020202020204" pitchFamily="34" charset="0"/>
              </a:rPr>
              <a:t>Mês 1=64 (100%)  usuários com HAS e 32 (100%) usuários com DM</a:t>
            </a:r>
          </a:p>
          <a:p>
            <a:pPr marL="0" indent="0">
              <a:buNone/>
            </a:pPr>
            <a:endParaRPr lang="pt-BR" sz="20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Arial" panose="020B0604020202020204" pitchFamily="34" charset="0"/>
              </a:rPr>
              <a:t>Mês 2=133 (100%) usuários com HAS e 70 (100%) usuários com DM</a:t>
            </a:r>
          </a:p>
          <a:p>
            <a:pPr marL="0" indent="0">
              <a:buNone/>
            </a:pPr>
            <a:endParaRPr lang="pt-BR" sz="200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>
                <a:cs typeface="Arial" panose="020B0604020202020204" pitchFamily="34" charset="0"/>
              </a:rPr>
              <a:t>Mês 3=178 (100%)  usuários com HAS e 70 (100%) usuários com DM   </a:t>
            </a:r>
          </a:p>
          <a:p>
            <a:pPr marL="0" indent="0">
              <a:buNone/>
            </a:pPr>
            <a:r>
              <a:rPr lang="pt-BR" sz="2000" dirty="0"/>
              <a:t> </a:t>
            </a:r>
          </a:p>
          <a:p>
            <a:pPr marL="0" indent="0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6532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1544" y="260648"/>
            <a:ext cx="3024336" cy="1080120"/>
          </a:xfrm>
        </p:spPr>
        <p:txBody>
          <a:bodyPr>
            <a:normAutofit/>
          </a:bodyPr>
          <a:lstStyle/>
          <a:p>
            <a:pPr lvl="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/>
          </a:bodyPr>
          <a:lstStyle/>
          <a:p>
            <a:r>
              <a:rPr lang="pt-BR" sz="1700" b="1" dirty="0"/>
              <a:t>Objetivo 3: Melhorar a adesão das pessoas com hipertensão e/ou diabetes ao programa.</a:t>
            </a:r>
            <a:endParaRPr lang="pt-BR" sz="1700" dirty="0"/>
          </a:p>
          <a:p>
            <a:r>
              <a:rPr lang="pt-BR" sz="1700" b="1" dirty="0"/>
              <a:t>Meta 3.1: Buscar 100% das pessoas com hipertensão faltosas às consultas na unidade de saúde conforme a periodicidade recomendada.</a:t>
            </a:r>
            <a:endParaRPr lang="pt-BR" sz="1700" dirty="0"/>
          </a:p>
          <a:p>
            <a:r>
              <a:rPr lang="pt-BR" sz="1700" b="1" dirty="0"/>
              <a:t>Meta 3.1: Buscar 100% das pessoas com diabetes faltosas às consultas na unidade de saúde conforme a periodicidade recomendada.</a:t>
            </a:r>
            <a:endParaRPr lang="pt-BR" sz="1700" dirty="0"/>
          </a:p>
          <a:p>
            <a:r>
              <a:rPr lang="pt-BR" sz="1700" b="1" dirty="0"/>
              <a:t>Objetivo 4: Melhorar o registro das informações.</a:t>
            </a:r>
            <a:endParaRPr lang="pt-BR" sz="1700" dirty="0"/>
          </a:p>
          <a:p>
            <a:r>
              <a:rPr lang="pt-BR" sz="1700" b="1" dirty="0"/>
              <a:t>Meta 4.1: Manter ficha de acompanhamento de 100% das pessoas com hipertensão cadastradas na UBS.</a:t>
            </a:r>
            <a:endParaRPr lang="pt-BR" sz="1700" dirty="0"/>
          </a:p>
          <a:p>
            <a:r>
              <a:rPr lang="pt-BR" sz="1700" b="1" dirty="0"/>
              <a:t>Meta 4.2: Manter ficha de acompanhamento de 100% das pessoas com diabetes cadastradas na UBS.</a:t>
            </a:r>
            <a:endParaRPr lang="pt-BR" sz="1700" dirty="0"/>
          </a:p>
          <a:p>
            <a:r>
              <a:rPr lang="pt-BR" sz="1700" b="1" dirty="0"/>
              <a:t>Meta 6.3: Garantir orientação em relação à prática de atividade física regular a 100% das pessoas com hipertensão.</a:t>
            </a:r>
            <a:endParaRPr lang="pt-BR" sz="1700" dirty="0"/>
          </a:p>
          <a:p>
            <a:r>
              <a:rPr lang="pt-BR" sz="1700" b="1" dirty="0"/>
              <a:t>Indicador 6.3: Proporção de pessoas com hipertensão com orientação sobre prática de atividade física regular.</a:t>
            </a:r>
            <a:endParaRPr lang="pt-BR" sz="1700" dirty="0"/>
          </a:p>
          <a:p>
            <a:r>
              <a:rPr lang="pt-BR" sz="1700" b="1" dirty="0"/>
              <a:t>Meta 6.4: Garantir orientação em relação à prática de atividade física regular a 100% das pessoas com diabetes.</a:t>
            </a:r>
            <a:endParaRPr lang="pt-BR" sz="1700" dirty="0"/>
          </a:p>
          <a:p>
            <a:pPr marL="0" indent="0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1968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7548" y="748365"/>
            <a:ext cx="2952328" cy="758952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lnSpcReduction="10000"/>
          </a:bodyPr>
          <a:lstStyle/>
          <a:p>
            <a:r>
              <a:rPr lang="pt-BR" sz="2000" b="1" dirty="0"/>
              <a:t>Objetivo 5: Mapear o risco para doença cardiovascular das pessoas com hipertensão e/ou diabetes.</a:t>
            </a:r>
            <a:endParaRPr lang="pt-BR" sz="2000" dirty="0"/>
          </a:p>
          <a:p>
            <a:r>
              <a:rPr lang="pt-BR" sz="2000" b="1" dirty="0"/>
              <a:t>Meta 5.1: Realizar estratificação do risco cardiovascular em 100% das pessoas com hipertensão cadastradas na UBS.</a:t>
            </a:r>
            <a:endParaRPr lang="pt-BR" sz="2000" dirty="0"/>
          </a:p>
          <a:p>
            <a:r>
              <a:rPr lang="pt-BR" sz="2000" b="1" dirty="0"/>
              <a:t>Meta 5.2: Realizar estratificação do risco cardiovascular em 100% das pessoas com diabetes cadastradas na unidade UBS.</a:t>
            </a:r>
            <a:endParaRPr lang="pt-BR" sz="2000" dirty="0"/>
          </a:p>
          <a:p>
            <a:r>
              <a:rPr lang="pt-BR" sz="2000" b="1" dirty="0"/>
              <a:t>Objetivo 6: Promoção da saúde. </a:t>
            </a:r>
            <a:endParaRPr lang="pt-BR" sz="2000" dirty="0"/>
          </a:p>
          <a:p>
            <a:r>
              <a:rPr lang="pt-BR" sz="2000" b="1" dirty="0"/>
              <a:t>Meta 6.1: Garantir orientação nutricional sobre alimentação saudável a 100% das pessoas com hipertensão.</a:t>
            </a:r>
            <a:endParaRPr lang="pt-BR" sz="2000" dirty="0"/>
          </a:p>
          <a:p>
            <a:r>
              <a:rPr lang="pt-BR" sz="2000" b="1" dirty="0"/>
              <a:t>Indicador 6.1: Proporção de pessoas com hipertensão com orientação nutricional sobre alimentação saudável.</a:t>
            </a:r>
            <a:endParaRPr lang="pt-BR" sz="2000" dirty="0"/>
          </a:p>
          <a:p>
            <a:r>
              <a:rPr lang="pt-BR" sz="2000" b="1" dirty="0"/>
              <a:t>Meta 6.2: Garantir orientação nutricional sobre alimentação saudável a 100% das pessoas com diabetes</a:t>
            </a:r>
            <a:r>
              <a:rPr lang="pt-BR" sz="2000" b="1" dirty="0" smtClean="0"/>
              <a:t>.</a:t>
            </a:r>
          </a:p>
          <a:p>
            <a:r>
              <a:rPr lang="pt-BR" sz="2000" b="1" dirty="0"/>
              <a:t>Indicador 6.2: Proporção de pessoas com diabetes com orientação nutricional sobre alimentação saudável.</a:t>
            </a:r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961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5816" y="228600"/>
            <a:ext cx="3528392" cy="758952"/>
          </a:xfrm>
        </p:spPr>
        <p:txBody>
          <a:bodyPr/>
          <a:lstStyle/>
          <a:p>
            <a:r>
              <a:rPr lang="pt-BR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Indicador </a:t>
            </a:r>
            <a:r>
              <a:rPr lang="pt-BR" sz="2000" b="1" dirty="0"/>
              <a:t>6.4: Proporção de pessoas com diabetes com orientação sobre prática de atividade física regular.</a:t>
            </a:r>
            <a:endParaRPr lang="pt-BR" sz="2000" dirty="0"/>
          </a:p>
          <a:p>
            <a:r>
              <a:rPr lang="pt-BR" sz="2000" b="1" dirty="0"/>
              <a:t>Meta 6.5: Garantir orientação sobre os riscos do tabagismo a 100% das pessoas com hipertensos.</a:t>
            </a:r>
            <a:endParaRPr lang="pt-BR" sz="2000" dirty="0"/>
          </a:p>
          <a:p>
            <a:r>
              <a:rPr lang="pt-BR" sz="2000" b="1" dirty="0"/>
              <a:t>Indicador 6.5: Proporção de pessoas com hipertensão com orientação sobre os riscos do tabagismo.</a:t>
            </a:r>
            <a:endParaRPr lang="pt-BR" sz="2000" dirty="0"/>
          </a:p>
          <a:p>
            <a:r>
              <a:rPr lang="pt-BR" sz="2000" b="1" dirty="0"/>
              <a:t>Meta 6.6: Garantir orientação sobre os riscos do tabagismo a 100% das pessoas com diabetes.</a:t>
            </a:r>
            <a:endParaRPr lang="pt-BR" sz="2000" dirty="0"/>
          </a:p>
          <a:p>
            <a:r>
              <a:rPr lang="pt-BR" sz="2000" b="1" dirty="0"/>
              <a:t>Indicador 6.6: Proporção de pessoas com diabetes com orientação sobre os riscos do tabagismo</a:t>
            </a:r>
            <a:r>
              <a:rPr lang="pt-BR" sz="2000" b="1" dirty="0" smtClean="0"/>
              <a:t>.</a:t>
            </a:r>
          </a:p>
          <a:p>
            <a:endParaRPr lang="pt-BR" sz="1600" b="1" dirty="0" smtClean="0"/>
          </a:p>
          <a:p>
            <a:pPr marL="0" indent="0" algn="ctr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Todos esses objetivos e metas foram alcançados com o 100% </a:t>
            </a:r>
            <a:r>
              <a:rPr lang="pt-BR" sz="2400" b="1" dirty="0">
                <a:solidFill>
                  <a:srgbClr val="FF0000"/>
                </a:solidFill>
              </a:rPr>
              <a:t>n</a:t>
            </a:r>
            <a:r>
              <a:rPr lang="pt-BR" sz="2400" b="1" dirty="0" smtClean="0">
                <a:solidFill>
                  <a:srgbClr val="FF0000"/>
                </a:solidFill>
              </a:rPr>
              <a:t>os 3 meses desde o objetivo 3  ate o 6.</a:t>
            </a:r>
            <a:endParaRPr lang="pt-B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889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r>
              <a:rPr lang="pt-BR" b="1" dirty="0" smtClean="0"/>
              <a:t>Importância da intervenção para a equipe</a:t>
            </a:r>
          </a:p>
          <a:p>
            <a:pPr marL="0" indent="0">
              <a:buNone/>
            </a:pPr>
            <a:endParaRPr lang="pt-B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foi importante pois viro uma ferramenta fundamental no trabalho diário para oferecer um atendimento de qualidade para esses usuários além disso melhoro a relação comunidade-equipe 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A</a:t>
            </a:r>
            <a:r>
              <a:rPr lang="pt-BR" sz="2400" dirty="0" smtClean="0"/>
              <a:t> </a:t>
            </a:r>
            <a:r>
              <a:rPr lang="pt-BR" sz="2400" dirty="0"/>
              <a:t>equipe </a:t>
            </a:r>
            <a:r>
              <a:rPr lang="pt-BR" sz="2400" dirty="0" smtClean="0"/>
              <a:t>ganhou </a:t>
            </a:r>
            <a:r>
              <a:rPr lang="pt-BR" sz="2400" dirty="0"/>
              <a:t>em organização, conhecimentos e habilidades nas técnicas de acolhimento, cadastro e preenchimento dos dados e tratamento dos usuários portadores de HAS e DM e outras DCN.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pt-BR" b="1" dirty="0" smtClean="0"/>
              <a:t>Importância da intervenção para o serviço</a:t>
            </a:r>
          </a:p>
          <a:p>
            <a:pPr marL="0" indent="0">
              <a:buNone/>
            </a:pPr>
            <a:endParaRPr lang="pt-B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Melhora na qualidade </a:t>
            </a:r>
            <a:r>
              <a:rPr lang="pt-BR" sz="2000" dirty="0"/>
              <a:t>da consulta no atendimento aos usuários com HAS e/ou DM graças a toda organização que gerou a intervenção, prova dele é o aumento na cobertura para 178 usuários com HAS e 70 com DM.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A </a:t>
            </a:r>
            <a:r>
              <a:rPr lang="pt-BR" sz="2000" dirty="0"/>
              <a:t>existência de um melhor registro, dados atualizados, disponibilidade do quadro básico de medicamentos de HIPERDIA, o agendamento dos usuários mais próximo a realidade da prevalência destas doenças em </a:t>
            </a:r>
            <a:r>
              <a:rPr lang="pt-BR" sz="2000" dirty="0" smtClean="0"/>
              <a:t>nossa área de abrangência </a:t>
            </a:r>
            <a:endParaRPr lang="pt-BR" sz="2000" b="1" dirty="0" smtClean="0"/>
          </a:p>
          <a:p>
            <a:pPr marL="0" indent="0" algn="just">
              <a:buNone/>
            </a:pPr>
            <a:endParaRPr lang="pt-BR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5184576"/>
          </a:xfrm>
        </p:spPr>
        <p:txBody>
          <a:bodyPr>
            <a:normAutofit/>
          </a:bodyPr>
          <a:lstStyle/>
          <a:p>
            <a:pPr algn="ctr"/>
            <a:endParaRPr lang="pt-BR" sz="2400" b="1" dirty="0" smtClean="0">
              <a:solidFill>
                <a:srgbClr val="002060"/>
              </a:solidFill>
            </a:endParaRPr>
          </a:p>
          <a:p>
            <a:r>
              <a:rPr lang="pt-BR" sz="2400" b="1" dirty="0" smtClean="0"/>
              <a:t>Importância da intervenção para a comunidade</a:t>
            </a:r>
          </a:p>
          <a:p>
            <a:pPr marL="0" indent="0">
              <a:buNone/>
            </a:pPr>
            <a:endParaRPr lang="pt-BR" sz="2000" b="1" dirty="0" smtClean="0"/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000" dirty="0" smtClean="0"/>
              <a:t>Maior interesse </a:t>
            </a:r>
            <a:r>
              <a:rPr lang="pt-BR" sz="2000" dirty="0"/>
              <a:t>da comunidade </a:t>
            </a:r>
            <a:r>
              <a:rPr lang="pt-BR" sz="2000" dirty="0" smtClean="0"/>
              <a:t>sobre </a:t>
            </a:r>
            <a:r>
              <a:rPr lang="pt-BR" sz="2000" dirty="0"/>
              <a:t>o </a:t>
            </a:r>
            <a:r>
              <a:rPr lang="pt-BR" sz="2000" dirty="0" smtClean="0"/>
              <a:t>programa e </a:t>
            </a:r>
            <a:r>
              <a:rPr lang="pt-BR" sz="2000" dirty="0"/>
              <a:t>seus objetivos e quais atividades seriam </a:t>
            </a:r>
            <a:r>
              <a:rPr lang="pt-BR" sz="2000" dirty="0" smtClean="0"/>
              <a:t>realizadas na intervenção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000" dirty="0" smtClean="0"/>
              <a:t> </a:t>
            </a:r>
            <a:r>
              <a:rPr lang="pt-BR" sz="2000" dirty="0"/>
              <a:t>A</a:t>
            </a:r>
            <a:r>
              <a:rPr lang="pt-BR" sz="2000" dirty="0" smtClean="0"/>
              <a:t>umentou </a:t>
            </a:r>
            <a:r>
              <a:rPr lang="pt-BR" sz="2000" dirty="0"/>
              <a:t>a educação em saúde e os conhecimentos dos usuários sobre HAS e DM. </a:t>
            </a:r>
            <a:endParaRPr lang="pt-BR" sz="2000" dirty="0" smtClean="0"/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000" dirty="0" smtClean="0"/>
              <a:t>Usuários mostraram satisfação </a:t>
            </a:r>
            <a:r>
              <a:rPr lang="pt-BR" sz="2000" dirty="0"/>
              <a:t>com a implantação do atendimento odontológico priorizado e com o interesse da equipe com sua saúde e seus </a:t>
            </a:r>
            <a:r>
              <a:rPr lang="pt-BR" sz="2000" dirty="0" smtClean="0"/>
              <a:t>problemas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2000" dirty="0"/>
              <a:t>R</a:t>
            </a:r>
            <a:r>
              <a:rPr lang="pt-BR" sz="2000" dirty="0" smtClean="0"/>
              <a:t>ealização </a:t>
            </a:r>
            <a:r>
              <a:rPr lang="pt-BR" sz="2000" dirty="0"/>
              <a:t>das atividades educativas com a comunidade, gerando em cada uma destas melhorias e uma melhor qualidade de vida desta população.</a:t>
            </a:r>
          </a:p>
          <a:p>
            <a:pPr marL="0" indent="0">
              <a:buNone/>
            </a:pPr>
            <a:endParaRPr lang="pt-BR" sz="2000" b="1" dirty="0" smtClean="0"/>
          </a:p>
          <a:p>
            <a:pPr algn="ctr"/>
            <a:endParaRPr lang="pt-BR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pt-BR" sz="2600" b="1" dirty="0" smtClean="0">
              <a:solidFill>
                <a:srgbClr val="002060"/>
              </a:solidFill>
            </a:endParaRPr>
          </a:p>
          <a:p>
            <a:pPr algn="ctr"/>
            <a:endParaRPr lang="pt-BR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/>
              <a:t>Pontos que ainda precisam melhorar</a:t>
            </a:r>
          </a:p>
          <a:p>
            <a:pPr marL="0" indent="0">
              <a:buNone/>
            </a:pPr>
            <a:endParaRPr lang="pt-BR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/>
              <a:t>A</a:t>
            </a:r>
            <a:r>
              <a:rPr lang="pt-BR" sz="2000" dirty="0" smtClean="0"/>
              <a:t>umentar </a:t>
            </a:r>
            <a:r>
              <a:rPr lang="pt-BR" sz="2000" dirty="0"/>
              <a:t>as periodicidade das consultas para aqueles usuários com risco </a:t>
            </a:r>
            <a:r>
              <a:rPr lang="pt-BR" sz="2000" dirty="0" smtClean="0"/>
              <a:t>cardiovasculares.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/>
              <a:t>E</a:t>
            </a:r>
            <a:r>
              <a:rPr lang="pt-BR" sz="2000" dirty="0" smtClean="0"/>
              <a:t>stabelecer </a:t>
            </a:r>
            <a:r>
              <a:rPr lang="pt-BR" sz="2000" dirty="0"/>
              <a:t>um sistema de visita domiciliar para o acompanhamento dos usuários que apresentam descontrole de suas </a:t>
            </a:r>
            <a:r>
              <a:rPr lang="pt-BR" sz="2000" dirty="0" smtClean="0"/>
              <a:t>doenças.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Implantação </a:t>
            </a:r>
            <a:r>
              <a:rPr lang="pt-BR" sz="2000" dirty="0"/>
              <a:t>de um espaço para a prática de saúde coletiva com usuários só para tratar de temas relacionados com HAS e DM, essa ação de saúde já tem um nome (“usuários amigos de sua doença”) e está sendo realizada</a:t>
            </a:r>
            <a:r>
              <a:rPr lang="pt-BR" sz="20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/>
              <a:t> </a:t>
            </a:r>
            <a:r>
              <a:rPr lang="pt-BR" sz="2000" dirty="0" smtClean="0"/>
              <a:t>A contratação de um bioquímico para o laboratório municipal.</a:t>
            </a:r>
          </a:p>
          <a:p>
            <a:pPr marL="0" indent="0" algn="just">
              <a:buNone/>
            </a:pPr>
            <a:endParaRPr lang="pt-B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5272" y="1556792"/>
            <a:ext cx="8503920" cy="5445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MUNICÍPIO ASSIS BRASIL/AC</a:t>
            </a:r>
          </a:p>
          <a:p>
            <a:pPr algn="just">
              <a:buFont typeface="Wingdings" pitchFamily="2" charset="2"/>
              <a:buChar char="ü"/>
            </a:pP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i="1" dirty="0" smtClean="0">
                <a:cs typeface="Arial" pitchFamily="34" charset="0"/>
              </a:rPr>
              <a:t>6.570 habitantes  (IBGE, 2014)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i="1" dirty="0" smtClean="0"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cs typeface="Arial" pitchFamily="34" charset="0"/>
              </a:rPr>
              <a:t>Localização: </a:t>
            </a:r>
            <a:r>
              <a:rPr lang="pt-BR" sz="2000" dirty="0"/>
              <a:t>O município de Assis Brasil está situado em uma área de fronteiras com o Peru e a </a:t>
            </a:r>
            <a:r>
              <a:rPr lang="pt-BR" sz="2000" dirty="0" smtClean="0"/>
              <a:t>Bolívia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SISTEMA DE SAÚDE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Possui 3 </a:t>
            </a:r>
            <a:r>
              <a:rPr lang="pt-BR" sz="2000" dirty="0"/>
              <a:t>UBS tipo ESF tradicional, </a:t>
            </a:r>
            <a:r>
              <a:rPr lang="pt-BR" sz="2000" dirty="0" smtClean="0"/>
              <a:t>uma </a:t>
            </a:r>
            <a:r>
              <a:rPr lang="pt-BR" sz="2000" dirty="0"/>
              <a:t>unidade mista de saúde, um laboratório </a:t>
            </a:r>
            <a:r>
              <a:rPr lang="pt-BR" sz="2000" dirty="0" smtClean="0"/>
              <a:t>municipal (que </a:t>
            </a:r>
            <a:r>
              <a:rPr lang="pt-BR" sz="2000" dirty="0"/>
              <a:t>está sem </a:t>
            </a:r>
            <a:r>
              <a:rPr lang="pt-BR" sz="2000" dirty="0" smtClean="0"/>
              <a:t>bioquímico).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/>
              <a:t> </a:t>
            </a:r>
            <a:r>
              <a:rPr lang="pt-BR" sz="2000" dirty="0"/>
              <a:t>N</a:t>
            </a:r>
            <a:r>
              <a:rPr lang="pt-BR" sz="2000" dirty="0" smtClean="0"/>
              <a:t>ão </a:t>
            </a:r>
            <a:r>
              <a:rPr lang="pt-BR" sz="2000" dirty="0"/>
              <a:t>tem disponibilidade de Núcleo de </a:t>
            </a:r>
            <a:r>
              <a:rPr lang="pt-BR" sz="2000" dirty="0" smtClean="0"/>
              <a:t>NASF </a:t>
            </a:r>
            <a:r>
              <a:rPr lang="pt-BR" sz="2000" dirty="0"/>
              <a:t>nem de </a:t>
            </a:r>
            <a:r>
              <a:rPr lang="pt-BR" sz="2000" dirty="0" smtClean="0"/>
              <a:t>CEO, </a:t>
            </a:r>
            <a:r>
              <a:rPr lang="pt-BR" sz="2000" dirty="0"/>
              <a:t>bem como, não conta com atenção especializada</a:t>
            </a:r>
            <a:endParaRPr lang="pt-BR" sz="2000" dirty="0" smtClean="0">
              <a:cs typeface="Arial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51266" y="-31547"/>
            <a:ext cx="8534400" cy="974976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rgbClr val="002060"/>
                </a:solidFill>
              </a:rPr>
              <a:t>INTRODUÇÃO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974693"/>
            <a:ext cx="3773901" cy="2127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Reflexão Crítica Sobre seu Processo Pessoal de Trabalho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926288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800" dirty="0" smtClean="0"/>
              <a:t>Amentou meus conhecimentos acerca do sistema de saúde brasileiro seus protocolos de atendimento, seus programas e sobre o atendimento para usuários com HAS e DM.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800" dirty="0" smtClean="0"/>
              <a:t>Constituiu um grande desafio profissional.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800" dirty="0" smtClean="0"/>
              <a:t>Tive a possibilidade de conhecer as costumes e hábitos de vida do povo brasileiro, sua cultura e beleza natural em especial os moradores de minha comunidade.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800" dirty="0" smtClean="0"/>
              <a:t>Melhoro a relação equipe de saúde e comunidade.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3800" dirty="0" smtClean="0"/>
              <a:t>No pessoal melhoro minha relação com a comunidade e com meu equipe de trabalho fiz que voltasse uma relação não só profissional, mas  também familiar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BRASIL. Ministério da Saúde. Secretaria de Atenção à Saúde. Departamento de Atenção Básica. Diabetes Mellitus / Ministério da Saúde, Secretaria de Atenção à Saúde, Departamento de Atenção Básica. – Brasília: Ministério da Saúde, pag. 7, 2006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BRASIL. Ministério da Saúde. Secretaria de Atenção à Saúde. Departamento de Atenção Básica. Estratégias para o cuidado da pessoa com doença crônica: hipertensão arterial sistêmica / Ministério da Saúde, Secretaria de Atenção à Saúde, Departamento de Atenção Básica. 128 p.: il. (Cadernos de Atenção Básica, n. 37) – Brasília: Ministério da Saúde, 2013.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BRASIL. Ministério da Saúde. </a:t>
            </a:r>
            <a:r>
              <a:rPr lang="pt-BR" dirty="0" err="1"/>
              <a:t>Vigitel</a:t>
            </a:r>
            <a:r>
              <a:rPr lang="pt-BR" dirty="0"/>
              <a:t> Brasil 2011- Vigilância de fatores de risco e proteção para doenças crônicas por inquérito telefônico. Série G. Estatística e Informação em Saúde, Brasília, 2012.disponivel em: [http://www.index-f.com/para/n18/021d.php]. Acessado: 04 de abril de 2015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BRASIL. Ministério da Saúde. Departamento de Atenção Básica. Coordenação Nacional de hipertensão e diabetes. Hipertensão arterial e diabetes Mellitus. Brasília, janeiro de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71800" y="332656"/>
            <a:ext cx="3406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OBRIGADO!</a:t>
            </a:r>
            <a:endParaRPr lang="pt-BR" sz="4400" dirty="0">
              <a:solidFill>
                <a:srgbClr val="002060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1"/>
            <a:ext cx="5184021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7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2060"/>
                </a:solidFill>
              </a:rPr>
              <a:t>INTRODUÇÃO</a:t>
            </a:r>
            <a:endParaRPr lang="pt-BR" dirty="0">
              <a:solidFill>
                <a:srgbClr val="00206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828" y="1484784"/>
            <a:ext cx="4068960" cy="439248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6268" y="1542696"/>
            <a:ext cx="457200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400" b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</a:t>
            </a:r>
            <a:r>
              <a:rPr lang="pt-B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BS ANTÔNIO ALVES CALVACANTE</a:t>
            </a:r>
            <a:endParaRPr lang="pt-BR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Equipe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saúde: 1 médico clinico geral, 1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enfermeira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de enfermagem, 1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auxiliar de consultório odontológico 1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médico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odontologista,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vacinadora 1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auxiliar  atendente de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farmácia, 6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ACS e funcionários de serviços gerais </a:t>
            </a:r>
          </a:p>
          <a:p>
            <a:pPr algn="just"/>
            <a:endParaRPr lang="pt-BR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População 1.084 habitantes 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 áreas urbanas </a:t>
            </a: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 áreas rurais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800" b="1" dirty="0">
                <a:solidFill>
                  <a:srgbClr val="002060"/>
                </a:solidFill>
              </a:rPr>
              <a:t>Melhorar a atenção às pessoas com hipertensão e\ou diabetes da área de abrangência da UBS </a:t>
            </a:r>
            <a:r>
              <a:rPr lang="pt-BR" sz="2800" b="1" dirty="0" smtClean="0">
                <a:solidFill>
                  <a:srgbClr val="002060"/>
                </a:solidFill>
              </a:rPr>
              <a:t>Antônio </a:t>
            </a:r>
            <a:r>
              <a:rPr lang="pt-BR" sz="2800" b="1" dirty="0">
                <a:solidFill>
                  <a:srgbClr val="002060"/>
                </a:solidFill>
              </a:rPr>
              <a:t>Alves Cavalcante, </a:t>
            </a:r>
            <a:r>
              <a:rPr lang="pt-BR" sz="2800" b="1" dirty="0" smtClean="0">
                <a:solidFill>
                  <a:srgbClr val="002060"/>
                </a:solidFill>
              </a:rPr>
              <a:t>Assis Brasil/AC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72417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OBJETIVO GERAL</a:t>
            </a:r>
            <a: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0392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Ampliar a cobertura das pessoas com hipertensão e/ou diabetes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Melhorar a qualidade da atenção das pessoas com hipertensão e/ou diabetes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Melhorar a adesão de pessoas com hipertensão e/ou diabetes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Melhorar o registro das informações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Mapear o risco para doença cardiovascular das pessoas com hipertensão e/ou diabetes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Promover a saúde das pessoas com hipertensão e/ou diabetes.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OBJETIVOS ESPECÍFICOS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lnSpc>
                <a:spcPct val="15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 de cobertura: 80%</a:t>
            </a:r>
          </a:p>
          <a:p>
            <a:r>
              <a:rPr lang="pt-BR" sz="2000" dirty="0">
                <a:solidFill>
                  <a:srgbClr val="002060"/>
                </a:solidFill>
              </a:rPr>
              <a:t>1.1 Cadastrar 80% das pessoas com hipertensão no Programa de Atenção à Hipertensão Arterial Sistêmica e à Diabetes Mellitus da UBS</a:t>
            </a:r>
            <a:r>
              <a:rPr lang="pt-BR" sz="20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1.2 Cadastrar 80% das pessoas com diabetes no Programa de Atenção à Hipertensão Arterial Sistêmica e à Diabetes Mellitus da UBS</a:t>
            </a:r>
            <a:r>
              <a:rPr lang="pt-BR" sz="2000" dirty="0" smtClean="0">
                <a:solidFill>
                  <a:srgbClr val="002060"/>
                </a:solidFill>
              </a:rPr>
              <a:t>.</a:t>
            </a:r>
            <a:endParaRPr lang="pt-BR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None/>
            </a:pPr>
            <a:endParaRPr lang="pt-BR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 de Qualidade: Todas estipuladas em 100%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METAS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385392"/>
            <a:ext cx="8503920" cy="514231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b="1" i="1" u="sng" noProof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Período da intervenção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12 semanas; entre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Setembro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dezembro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 2015 </a:t>
            </a:r>
          </a:p>
          <a:p>
            <a:pPr algn="just">
              <a:lnSpc>
                <a:spcPct val="150000"/>
              </a:lnSpc>
            </a:pPr>
            <a:r>
              <a:rPr lang="pt-BR" sz="28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População-alvo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Toda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população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acima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 20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anos de idade portadora de HAS e DM que mora na área de abrangência da UBS Antônio Alves Cavalcante.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800" b="1" i="1" u="sng" noProof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Protocolo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anual de atendimento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pessoas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com HAS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e/ou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DM do MS (2013) 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altLang="pt-BR" sz="28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Ficha espelho e Planilha de coleta de  dados</a:t>
            </a:r>
            <a:r>
              <a:rPr lang="pt-BR" altLang="pt-BR" sz="2800" dirty="0" smtClean="0">
                <a:latin typeface="Arial" pitchFamily="34" charset="0"/>
                <a:cs typeface="Arial" pitchFamily="34" charset="0"/>
              </a:rPr>
              <a:t> padrão do curso de Especialização em Saúde da  Família – UNASUS/UFPEL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5040560"/>
          </a:xfrm>
        </p:spPr>
        <p:txBody>
          <a:bodyPr>
            <a:normAutofit/>
          </a:bodyPr>
          <a:lstStyle/>
          <a:p>
            <a:pPr marL="708025" lvl="2" indent="0">
              <a:buNone/>
            </a:pPr>
            <a:endParaRPr lang="pt-BR" dirty="0" smtClean="0"/>
          </a:p>
          <a:p>
            <a:pPr marL="708025" lvl="2" indent="0" algn="ctr">
              <a:buNone/>
            </a:pPr>
            <a:r>
              <a:rPr lang="pt-BR" b="1" dirty="0" smtClean="0"/>
              <a:t>Ações  os 04 eixos:</a:t>
            </a:r>
          </a:p>
          <a:p>
            <a:pPr marL="708025" lvl="2" indent="0" algn="ctr">
              <a:buNone/>
            </a:pPr>
            <a:endParaRPr lang="pt-BR" b="1" dirty="0" smtClean="0"/>
          </a:p>
          <a:p>
            <a:pPr marL="708025" lvl="2" indent="0" algn="just">
              <a:buNone/>
            </a:pPr>
            <a:r>
              <a:rPr lang="pt-BR" b="1" u="sng" dirty="0" smtClean="0"/>
              <a:t>Monitoramento </a:t>
            </a:r>
            <a:r>
              <a:rPr lang="pt-BR" b="1" u="sng" dirty="0"/>
              <a:t>e </a:t>
            </a:r>
            <a:r>
              <a:rPr lang="pt-BR" b="1" u="sng" dirty="0" smtClean="0"/>
              <a:t>Avaliação: </a:t>
            </a:r>
            <a:r>
              <a:rPr lang="pt-BR" dirty="0" smtClean="0"/>
              <a:t>Monitoramos </a:t>
            </a:r>
            <a:r>
              <a:rPr lang="pt-BR" dirty="0"/>
              <a:t>o número de pessoas com hipertensão e/ou diabetes cadastradas no Programa e o </a:t>
            </a:r>
            <a:r>
              <a:rPr lang="pt-BR" dirty="0" smtClean="0"/>
              <a:t>atualizamos o cadastro  das </a:t>
            </a:r>
            <a:r>
              <a:rPr lang="pt-BR" dirty="0"/>
              <a:t>pessoas com hipertensão e/ou diabetes e dos registros das ações realizadas, da periodicidade das consultas.</a:t>
            </a:r>
          </a:p>
          <a:p>
            <a:pPr marL="708025" lvl="2" indent="0" algn="just">
              <a:buNone/>
            </a:pPr>
            <a:endParaRPr lang="pt-BR" dirty="0"/>
          </a:p>
          <a:p>
            <a:pPr marL="708025" lvl="2" indent="0" algn="just">
              <a:buClr>
                <a:srgbClr val="F34D31"/>
              </a:buClr>
              <a:buNone/>
            </a:pPr>
            <a:r>
              <a:rPr lang="pt-BR" b="1" u="sng" dirty="0"/>
              <a:t>Organização e Gestão do </a:t>
            </a:r>
            <a:r>
              <a:rPr lang="pt-BR" b="1" u="sng" dirty="0" err="1" smtClean="0"/>
              <a:t>Serviço:</a:t>
            </a:r>
            <a:r>
              <a:rPr lang="pt-BR" dirty="0" err="1" smtClean="0"/>
              <a:t>Melhoramos</a:t>
            </a:r>
            <a:r>
              <a:rPr lang="pt-BR" dirty="0" smtClean="0"/>
              <a:t> </a:t>
            </a:r>
            <a:r>
              <a:rPr lang="pt-BR" dirty="0"/>
              <a:t>o acolhimento para os usuários portadores de HAS e DM. </a:t>
            </a:r>
            <a:r>
              <a:rPr lang="pt-BR" dirty="0" smtClean="0"/>
              <a:t>Procuramos garantir </a:t>
            </a:r>
            <a:r>
              <a:rPr lang="pt-BR" dirty="0"/>
              <a:t>material adequado para a tomada da medida da pressão arterial (esfigmomanômetro, manguitos, fita métrica) na </a:t>
            </a:r>
            <a:r>
              <a:rPr lang="pt-BR" dirty="0" smtClean="0"/>
              <a:t>UBS; e material </a:t>
            </a:r>
            <a:r>
              <a:rPr lang="pt-BR" dirty="0"/>
              <a:t>adequado para realização do hemoglicoteste na UBS.</a:t>
            </a:r>
          </a:p>
          <a:p>
            <a:pPr marL="708025" lvl="2" indent="0" algn="just">
              <a:buNone/>
            </a:pPr>
            <a:r>
              <a:rPr lang="pt-BR" dirty="0" smtClean="0"/>
              <a:t>                                                                    </a:t>
            </a:r>
          </a:p>
          <a:p>
            <a:pPr marL="708025" lvl="2" indent="0" algn="ctr">
              <a:buNone/>
            </a:pPr>
            <a:endParaRPr lang="pt-BR" dirty="0"/>
          </a:p>
          <a:p>
            <a:pPr marL="1050925" lvl="2" indent="-342900" algn="just">
              <a:buFont typeface="Wingdings" panose="05000000000000000000" pitchFamily="2" charset="2"/>
              <a:buChar char="Ø"/>
            </a:pPr>
            <a:endParaRPr lang="pt-BR" dirty="0">
              <a:latin typeface="Garamond" panose="02020404030301010803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1520" y="548680"/>
            <a:ext cx="8534400" cy="8367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953</TotalTime>
  <Words>2095</Words>
  <Application>Microsoft Office PowerPoint</Application>
  <PresentationFormat>Apresentação na tela (4:3)</PresentationFormat>
  <Paragraphs>222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0" baseType="lpstr">
      <vt:lpstr>Arial</vt:lpstr>
      <vt:lpstr>Calibri</vt:lpstr>
      <vt:lpstr>Garamond</vt:lpstr>
      <vt:lpstr>Georgia</vt:lpstr>
      <vt:lpstr>Times New Roman</vt:lpstr>
      <vt:lpstr>Wingdings</vt:lpstr>
      <vt:lpstr>Wingdings 2</vt:lpstr>
      <vt:lpstr>Cívico</vt:lpstr>
      <vt:lpstr>  </vt:lpstr>
      <vt:lpstr>INTRODUÇÃO </vt:lpstr>
      <vt:lpstr>INTRODUÇÃO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METODOLOGIA</vt:lpstr>
      <vt:lpstr>Capacitação da equipe</vt:lpstr>
      <vt:lpstr>Atividades na comunidade</vt:lpstr>
      <vt:lpstr>Visitas domiciliares (localidades distantes)/ buscas ativas</vt:lpstr>
      <vt:lpstr>Atendimentos em áreas distantes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</vt:lpstr>
      <vt:lpstr>Apresentação do PowerPoint</vt:lpstr>
      <vt:lpstr>RESULTADOS </vt:lpstr>
      <vt:lpstr>RESULTADOS </vt:lpstr>
      <vt:lpstr>RESULTADOS</vt:lpstr>
      <vt:lpstr>DISCUSSÃO</vt:lpstr>
      <vt:lpstr>DISCUSSÃO</vt:lpstr>
      <vt:lpstr>DISCUSSÃO</vt:lpstr>
      <vt:lpstr>DISCUSSÃO</vt:lpstr>
      <vt:lpstr>Reflexão Crítica Sobre seu Processo Pessoal de Trabalho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Israel Isaque</dc:creator>
  <cp:lastModifiedBy>Catiuscie Cabreira da Silva</cp:lastModifiedBy>
  <cp:revision>104</cp:revision>
  <dcterms:created xsi:type="dcterms:W3CDTF">2014-08-14T00:42:30Z</dcterms:created>
  <dcterms:modified xsi:type="dcterms:W3CDTF">2016-04-04T03:38:50Z</dcterms:modified>
</cp:coreProperties>
</file>